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17" r:id="rId3"/>
    <p:sldId id="305" r:id="rId4"/>
    <p:sldId id="258" r:id="rId5"/>
    <p:sldId id="260" r:id="rId6"/>
    <p:sldId id="307" r:id="rId7"/>
    <p:sldId id="262" r:id="rId8"/>
    <p:sldId id="312" r:id="rId9"/>
    <p:sldId id="314" r:id="rId10"/>
    <p:sldId id="308" r:id="rId11"/>
    <p:sldId id="313" r:id="rId12"/>
    <p:sldId id="316" r:id="rId13"/>
    <p:sldId id="311" r:id="rId14"/>
    <p:sldId id="319" r:id="rId15"/>
    <p:sldId id="321" r:id="rId16"/>
    <p:sldId id="322" r:id="rId17"/>
    <p:sldId id="323" r:id="rId18"/>
    <p:sldId id="310" r:id="rId19"/>
    <p:sldId id="320" r:id="rId20"/>
    <p:sldId id="326" r:id="rId21"/>
    <p:sldId id="327" r:id="rId22"/>
    <p:sldId id="328" r:id="rId23"/>
    <p:sldId id="325" r:id="rId24"/>
    <p:sldId id="284" r:id="rId25"/>
  </p:sldIdLst>
  <p:sldSz cx="9144000" cy="5143500" type="screen16x9"/>
  <p:notesSz cx="6858000" cy="9144000"/>
  <p:embeddedFontLst>
    <p:embeddedFont>
      <p:font typeface="Comfortaa" pitchFamily="2" charset="0"/>
      <p:regular r:id="rId27"/>
      <p:bold r:id="rId28"/>
    </p:embeddedFont>
    <p:embeddedFont>
      <p:font typeface="Fjalla One" panose="0200050604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0C13-5431-4BA4-9830-A10084CC932F}">
  <a:tblStyle styleId="{6CB60C13-5431-4BA4-9830-A10084CC9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24"/>
  </p:normalViewPr>
  <p:slideViewPr>
    <p:cSldViewPr snapToGrid="0">
      <p:cViewPr varScale="1">
        <p:scale>
          <a:sx n="142" d="100"/>
          <a:sy n="142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6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8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2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0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6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9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0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2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1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>
            <a:alphaModFix/>
          </a:blip>
          <a:srcRect l="-407" t="51433" r="1062" b="-29139"/>
          <a:stretch/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r="18300" b="43776"/>
          <a:stretch/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720000" y="3872100"/>
            <a:ext cx="513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l="26302" b="37413"/>
          <a:stretch/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l="34708" t="-5342" r="-1122" b="5111"/>
          <a:stretch/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l="46757" b="22958"/>
          <a:stretch/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/>
          </a:blip>
          <a:srcRect l="1241" t="48681" r="6131" b="1485"/>
          <a:stretch/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/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>
            <a:alphaModFix/>
          </a:blip>
          <a:srcRect l="1241" t="48681" r="44994" b="1485"/>
          <a:stretch/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0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0" Type="http://schemas.openxmlformats.org/officeDocument/2006/relationships/hyperlink" Target="https://github.com/Amatofrancesco99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720000" y="2068476"/>
            <a:ext cx="2559531" cy="79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Course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Financial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Student: </a:t>
            </a:r>
            <a:r>
              <a:rPr lang="en" sz="1100" dirty="0"/>
              <a:t>F. Amato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Professor: </a:t>
            </a:r>
            <a:r>
              <a:rPr lang="en" sz="1100" dirty="0"/>
              <a:t>P. </a:t>
            </a:r>
            <a:r>
              <a:rPr lang="en" sz="1100" dirty="0" err="1"/>
              <a:t>Giudici</a:t>
            </a:r>
            <a:endParaRPr lang="e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Ac</a:t>
            </a:r>
            <a:r>
              <a:rPr lang="it-IT" sz="1100" b="1" dirty="0">
                <a:solidFill>
                  <a:schemeClr val="accent1"/>
                </a:solidFill>
              </a:rPr>
              <a:t>c</a:t>
            </a:r>
            <a:r>
              <a:rPr lang="en" sz="1100" b="1" dirty="0" err="1">
                <a:solidFill>
                  <a:schemeClr val="accent1"/>
                </a:solidFill>
              </a:rPr>
              <a:t>ademic</a:t>
            </a:r>
            <a:r>
              <a:rPr lang="en" sz="1100" b="1" dirty="0">
                <a:solidFill>
                  <a:schemeClr val="accent1"/>
                </a:solidFill>
              </a:rPr>
              <a:t> year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2022/23</a:t>
            </a:r>
            <a:endParaRPr sz="1100" dirty="0"/>
          </a:p>
        </p:txBody>
      </p:sp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22664-3F16-0CAB-4054-D0353797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3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F6323C-BFB1-7FFD-3470-D4793C24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B887EC-82A3-1C1A-BFA1-F5202B04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2021D0D-DE87-B1FB-550E-EE4BA81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254590-948B-3A65-FF3B-E0905FB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0E233941-1CB8-D7BA-8480-4C1816EE2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54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00328DE-A5CD-CC83-C0E8-8B9AD807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34" y="3545393"/>
            <a:ext cx="2405592" cy="152237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7399B58-4C6A-46FE-3764-8BBC3DD72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427" y="3545393"/>
            <a:ext cx="2350027" cy="1522379"/>
          </a:xfrm>
          <a:prstGeom prst="rect">
            <a:avLst/>
          </a:prstGeom>
        </p:spPr>
      </p:pic>
      <p:sp>
        <p:nvSpPr>
          <p:cNvPr id="24" name="Google Shape;425;p40">
            <a:extLst>
              <a:ext uri="{FF2B5EF4-FFF2-40B4-BE49-F238E27FC236}">
                <a16:creationId xmlns:a16="http://schemas.microsoft.com/office/drawing/2014/main" id="{F3F8440D-9B00-4A34-1DD7-3AEFCEB70188}"/>
              </a:ext>
            </a:extLst>
          </p:cNvPr>
          <p:cNvSpPr txBox="1">
            <a:spLocks/>
          </p:cNvSpPr>
          <p:nvPr/>
        </p:nvSpPr>
        <p:spPr>
          <a:xfrm>
            <a:off x="6016934" y="2544692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3E2B08-4DB7-8DA8-0E33-D7414BF7B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02" y="3434228"/>
            <a:ext cx="1652412" cy="1633544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E667F9E-92AA-07D6-6CA3-110189DCB4F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177208" y="3209365"/>
            <a:ext cx="0" cy="22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41F1C4-239C-C6ED-2EFD-1ACD939E79E1}"/>
              </a:ext>
            </a:extLst>
          </p:cNvPr>
          <p:cNvCxnSpPr>
            <a:cxnSpLocks/>
          </p:cNvCxnSpPr>
          <p:nvPr/>
        </p:nvCxnSpPr>
        <p:spPr>
          <a:xfrm flipV="1">
            <a:off x="5916454" y="3165971"/>
            <a:ext cx="406385" cy="37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AA93972-7545-6404-D969-6BF75621C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009" y="1149596"/>
            <a:ext cx="4607529" cy="23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F3918-C59E-A417-8694-8A0A17D2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55B6C1-1AD6-667D-0B50-544E3C3C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52D54239-3428-A6D9-EEC4-6086C505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>
            <a:extLst>
              <a:ext uri="{FF2B5EF4-FFF2-40B4-BE49-F238E27FC236}">
                <a16:creationId xmlns:a16="http://schemas.microsoft.com/office/drawing/2014/main" id="{3E2BD974-2C14-D744-B007-EBED554F16D8}"/>
              </a:ext>
            </a:extLst>
          </p:cNvPr>
          <p:cNvSpPr txBox="1">
            <a:spLocks/>
          </p:cNvSpPr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EE6BE5-DAF0-A013-89F0-682C5979D7B3}"/>
              </a:ext>
            </a:extLst>
          </p:cNvPr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6314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F68943E4-D4CE-B490-5DC4-B81B6753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B66AA58-A2D4-6438-0CA3-98BB27A6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>
            <a:extLst>
              <a:ext uri="{FF2B5EF4-FFF2-40B4-BE49-F238E27FC236}">
                <a16:creationId xmlns:a16="http://schemas.microsoft.com/office/drawing/2014/main" id="{8C4D1EF5-2E66-55B6-9925-4D5C38C7A5B3}"/>
              </a:ext>
            </a:extLst>
          </p:cNvPr>
          <p:cNvSpPr txBox="1">
            <a:spLocks/>
          </p:cNvSpPr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>
            <a:extLst>
              <a:ext uri="{FF2B5EF4-FFF2-40B4-BE49-F238E27FC236}">
                <a16:creationId xmlns:a16="http://schemas.microsoft.com/office/drawing/2014/main" id="{0A407044-18D1-ED2D-2215-A945071D8010}"/>
              </a:ext>
            </a:extLst>
          </p:cNvPr>
          <p:cNvSpPr txBox="1">
            <a:spLocks/>
          </p:cNvSpPr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45F741D-2EB2-679F-955B-422754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>
            <a:extLst>
              <a:ext uri="{FF2B5EF4-FFF2-40B4-BE49-F238E27FC236}">
                <a16:creationId xmlns:a16="http://schemas.microsoft.com/office/drawing/2014/main" id="{CDB4AC49-9C47-1839-914F-EE4E4C6823E5}"/>
              </a:ext>
            </a:extLst>
          </p:cNvPr>
          <p:cNvSpPr txBox="1">
            <a:spLocks/>
          </p:cNvSpPr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687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76F745-C553-EBC1-4417-D45CA13C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47" y="-5506"/>
            <a:ext cx="4939555" cy="51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>
            <a:extLst>
              <a:ext uri="{FF2B5EF4-FFF2-40B4-BE49-F238E27FC236}">
                <a16:creationId xmlns:a16="http://schemas.microsoft.com/office/drawing/2014/main" id="{FB57CD54-BBBA-797D-41D8-7B865CEE5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>
            <a:extLst>
              <a:ext uri="{FF2B5EF4-FFF2-40B4-BE49-F238E27FC236}">
                <a16:creationId xmlns:a16="http://schemas.microsoft.com/office/drawing/2014/main" id="{9B10D5C1-4C09-9C11-445D-F639717537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6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</a:p>
          <a:p>
            <a:pPr algn="l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48E7677-9821-F45D-A7E9-1863A640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>
            <a:extLst>
              <a:ext uri="{FF2B5EF4-FFF2-40B4-BE49-F238E27FC236}">
                <a16:creationId xmlns:a16="http://schemas.microsoft.com/office/drawing/2014/main" id="{0737E42A-D974-DAA1-E2CE-DCF581C61342}"/>
              </a:ext>
            </a:extLst>
          </p:cNvPr>
          <p:cNvSpPr txBox="1">
            <a:spLocks/>
          </p:cNvSpPr>
          <p:nvPr/>
        </p:nvSpPr>
        <p:spPr>
          <a:xfrm>
            <a:off x="510937" y="3372111"/>
            <a:ext cx="763798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>
                <a:effectLst/>
              </a:rPr>
              <a:t>through</a:t>
            </a:r>
            <a:r>
              <a:rPr lang="it-IT" dirty="0"/>
              <a:t> slider)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38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 b="58055"/>
          <a:stretch/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>
            <a:extLst>
              <a:ext uri="{FF2B5EF4-FFF2-40B4-BE49-F238E27FC236}">
                <a16:creationId xmlns:a16="http://schemas.microsoft.com/office/drawing/2014/main" id="{F942EEB4-7E28-854E-9043-3B37AA8F8E1A}"/>
              </a:ext>
            </a:extLst>
          </p:cNvPr>
          <p:cNvSpPr txBox="1">
            <a:spLocks/>
          </p:cNvSpPr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</a:p>
          <a:p>
            <a:pPr algn="ctr"/>
            <a:endParaRPr lang="it-IT" sz="1200" dirty="0"/>
          </a:p>
        </p:txBody>
      </p:sp>
      <p:sp>
        <p:nvSpPr>
          <p:cNvPr id="9" name="Google Shape;337;p34">
            <a:extLst>
              <a:ext uri="{FF2B5EF4-FFF2-40B4-BE49-F238E27FC236}">
                <a16:creationId xmlns:a16="http://schemas.microsoft.com/office/drawing/2014/main" id="{DB5B61F5-9328-E3DC-A4F8-CA53EE1B72C4}"/>
              </a:ext>
            </a:extLst>
          </p:cNvPr>
          <p:cNvSpPr txBox="1">
            <a:spLocks/>
          </p:cNvSpPr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3840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53CAE6-B06C-DD12-AAD5-4420C4F5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60275"/>
            <a:ext cx="4831865" cy="223540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497708-5169-5AFB-D92E-D35DF3C51620}"/>
              </a:ext>
            </a:extLst>
          </p:cNvPr>
          <p:cNvCxnSpPr/>
          <p:nvPr/>
        </p:nvCxnSpPr>
        <p:spPr>
          <a:xfrm>
            <a:off x="2245627" y="2938564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12B722FD-4D1C-3E03-B801-397AA9A09CBF}"/>
              </a:ext>
            </a:extLst>
          </p:cNvPr>
          <p:cNvSpPr/>
          <p:nvPr/>
        </p:nvSpPr>
        <p:spPr>
          <a:xfrm>
            <a:off x="4258172" y="2793974"/>
            <a:ext cx="194400" cy="21514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1B8C993-5E52-87CE-3B02-C34B299D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817" y="3098771"/>
            <a:ext cx="5056123" cy="1796906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1EEBAB4D-0EB0-2D3D-CAD1-CD51DAC4369A}"/>
              </a:ext>
            </a:extLst>
          </p:cNvPr>
          <p:cNvSpPr/>
          <p:nvPr/>
        </p:nvSpPr>
        <p:spPr>
          <a:xfrm>
            <a:off x="5020172" y="2832845"/>
            <a:ext cx="549623" cy="13145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8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9" y="1393780"/>
            <a:ext cx="8193790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br>
              <a:rPr lang="it-IT" dirty="0"/>
            </a:br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r>
              <a:rPr lang="it-IT" dirty="0"/>
              <a:t> (features weights </a:t>
            </a:r>
          </a:p>
          <a:p>
            <a:pPr algn="l"/>
            <a:r>
              <a:rPr lang="it-IT" dirty="0"/>
              <a:t>and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due to </a:t>
            </a:r>
            <a:r>
              <a:rPr lang="it-IT" b="1" dirty="0" err="1">
                <a:solidFill>
                  <a:schemeClr val="accent1"/>
                </a:solidFill>
              </a:rPr>
              <a:t>complex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variable</a:t>
            </a:r>
            <a:r>
              <a:rPr lang="it-IT" b="1" dirty="0">
                <a:solidFill>
                  <a:schemeClr val="accent1"/>
                </a:solidFill>
              </a:rPr>
              <a:t> in time dynamics</a:t>
            </a:r>
            <a:r>
              <a:rPr lang="it-IT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0344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5A7561-A7DB-03DA-C2A5-E77A03B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EE695F-B4B0-7560-8B39-E3037DDA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E9587-BA24-9F56-FC52-0CC7C50D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980F254-B514-DBA9-33EA-4436B6C29528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</a:p>
          <a:p>
            <a:pPr algn="l"/>
            <a:r>
              <a:rPr lang="it-IT" dirty="0"/>
              <a:t>models?</a:t>
            </a:r>
          </a:p>
        </p:txBody>
      </p:sp>
    </p:spTree>
    <p:extLst>
      <p:ext uri="{BB962C8B-B14F-4D97-AF65-F5344CB8AC3E}">
        <p14:creationId xmlns:p14="http://schemas.microsoft.com/office/powerpoint/2010/main" val="245325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73" name="Google Shape;873;p60"/>
          <p:cNvSpPr txBox="1">
            <a:spLocks noGrp="1"/>
          </p:cNvSpPr>
          <p:nvPr>
            <p:ph type="subTitle" idx="1"/>
          </p:nvPr>
        </p:nvSpPr>
        <p:spPr>
          <a:xfrm>
            <a:off x="828342" y="1739751"/>
            <a:ext cx="4293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QUESTIONS?</a:t>
            </a:r>
            <a:endParaRPr sz="25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10362"/>
          <a:stretch/>
        </p:blipFill>
        <p:spPr>
          <a:xfrm rot="10800000" flipH="1">
            <a:off x="6220325" y="-13273"/>
            <a:ext cx="2452402" cy="29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748160" y="292409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67816" y="367315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9139" y="4321499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5">
            <a:alphaModFix amt="70000"/>
          </a:blip>
          <a:srcRect t="-4705" b="-4716"/>
          <a:stretch/>
        </p:blipFill>
        <p:spPr>
          <a:xfrm rot="1799997">
            <a:off x="4876963" y="19304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315" y="10000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5077" y="38304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390" y="31909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790" y="46034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BF7171-03CA-F70D-909F-9175848C7907}"/>
              </a:ext>
            </a:extLst>
          </p:cNvPr>
          <p:cNvSpPr txBox="1"/>
          <p:nvPr/>
        </p:nvSpPr>
        <p:spPr>
          <a:xfrm>
            <a:off x="1379650" y="2708650"/>
            <a:ext cx="1103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Author‘s</a:t>
            </a:r>
            <a:r>
              <a:rPr lang="it-IT" sz="1100" i="1" dirty="0">
                <a:solidFill>
                  <a:srgbClr val="FFFFFF"/>
                </a:solidFill>
                <a:latin typeface="Fjalla One" panose="02000506040000020004" pitchFamily="2" charset="0"/>
              </a:rPr>
              <a:t> </a:t>
            </a:r>
            <a:r>
              <a:rPr lang="it-IT" sz="1100" b="0" i="1" u="none" strike="noStrike" dirty="0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GitHub </a:t>
            </a: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profile</a:t>
            </a:r>
            <a:endParaRPr lang="it-IT" sz="1100" i="1" dirty="0">
              <a:latin typeface="Fjalla One" panose="02000506040000020004" pitchFamily="2" charset="0"/>
            </a:endParaRPr>
          </a:p>
        </p:txBody>
      </p:sp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4C0817C6-EBD2-E656-B0B4-4B9BF559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2" y="62732"/>
            <a:ext cx="479625" cy="4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hlinkClick r:id="rId10"/>
            <a:extLst>
              <a:ext uri="{FF2B5EF4-FFF2-40B4-BE49-F238E27FC236}">
                <a16:creationId xmlns:a16="http://schemas.microsoft.com/office/drawing/2014/main" id="{A3D32CEE-425E-F636-F147-983E75E6C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620" y="2475964"/>
            <a:ext cx="896259" cy="896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3">
            <a:alphaModFix/>
          </a:blip>
          <a:srcRect b="-7135"/>
          <a:stretch/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7">
            <a:alphaModFix amt="50000"/>
          </a:blip>
          <a:srcRect l="-3498" b="3493"/>
          <a:stretch/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B4B9A9A-48B6-B86B-2504-D22253E3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653" y="2887425"/>
            <a:ext cx="4183991" cy="647083"/>
          </a:xfrm>
        </p:spPr>
        <p:txBody>
          <a:bodyPr/>
          <a:lstStyle/>
          <a:p>
            <a:r>
              <a:rPr lang="it-IT" dirty="0">
                <a:hlinkClick r:id="rId8"/>
              </a:rPr>
              <a:t>https://</a:t>
            </a:r>
            <a:r>
              <a:rPr lang="it-IT" dirty="0" err="1">
                <a:hlinkClick r:id="rId8"/>
              </a:rPr>
              <a:t>github.com</a:t>
            </a:r>
            <a:r>
              <a:rPr lang="it-IT" dirty="0">
                <a:hlinkClick r:id="rId8"/>
              </a:rPr>
              <a:t>/Amatofrancesco99/credit-risk-</a:t>
            </a:r>
            <a:r>
              <a:rPr lang="it-IT" dirty="0" err="1">
                <a:hlinkClick r:id="rId8"/>
              </a:rPr>
              <a:t>analysis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2CFD4C-6E1E-A569-5E8F-0811E2F7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 amt="40000"/>
          </a:blip>
          <a:srcRect b="-1378"/>
          <a:stretch/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Problem definition and</a:t>
            </a:r>
            <a:br>
              <a:rPr lang="en" sz="1300" dirty="0"/>
            </a:br>
            <a:r>
              <a:rPr lang="en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-1378"/>
          <a:stretch/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475455E-2CFD-85A3-3F0B-E0274A3175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  <p:extLst>
      <p:ext uri="{BB962C8B-B14F-4D97-AF65-F5344CB8AC3E}">
        <p14:creationId xmlns:p14="http://schemas.microsoft.com/office/powerpoint/2010/main" val="1564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8F56-8427-6038-C6F3-E9C4DDB0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A0AE29-18B4-BC2E-2EF4-C2354C82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7635DC3-BB1E-158F-A026-1CCC587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7AC0E-3247-A915-83C3-BFFB909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E5219D-0DD1-7226-78E4-E130AD4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6E82E8B-EB57-7350-A22F-67D63F3D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>
            <a:extLst>
              <a:ext uri="{FF2B5EF4-FFF2-40B4-BE49-F238E27FC236}">
                <a16:creationId xmlns:a16="http://schemas.microsoft.com/office/drawing/2014/main" id="{24001038-4B1A-F65D-D7B5-A75777D3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>
            <a:extLst>
              <a:ext uri="{FF2B5EF4-FFF2-40B4-BE49-F238E27FC236}">
                <a16:creationId xmlns:a16="http://schemas.microsoft.com/office/drawing/2014/main" id="{4A84C113-2A0D-D8CC-F126-5A8B1B84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599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804</Words>
  <Application>Microsoft Macintosh PowerPoint</Application>
  <PresentationFormat>Presentazione su schermo (16:9)</PresentationFormat>
  <Paragraphs>115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Comfortaa</vt:lpstr>
      <vt:lpstr>Fjalla One</vt:lpstr>
      <vt:lpstr>Arial</vt:lpstr>
      <vt:lpstr>Asian Sales and Business Development Meeting By Slidesgo</vt:lpstr>
      <vt:lpstr>CREDIT RISK ANALYSIS</vt:lpstr>
      <vt:lpstr>Presentazione standard di PowerPoint</vt:lpstr>
      <vt:lpstr>GITHUB REPOSITORY</vt:lpstr>
      <vt:lpstr>INTRODUCTION</vt:lpstr>
      <vt:lpstr>INTRODUCTION</vt:lpstr>
      <vt:lpstr>WHAT IS CREDIT RISK ANALYSIS</vt:lpstr>
      <vt:lpstr>DATASETS</vt:lpstr>
      <vt:lpstr>DATASETS</vt:lpstr>
      <vt:lpstr>MAIN DATASET</vt:lpstr>
      <vt:lpstr>DATA CLEANSING</vt:lpstr>
      <vt:lpstr>COLUMNS STATISTICS</vt:lpstr>
      <vt:lpstr>REMOVE NULL ELEMENTS</vt:lpstr>
      <vt:lpstr>EXPLORATORY ANALYSIS</vt:lpstr>
      <vt:lpstr>COUNTRIES</vt:lpstr>
      <vt:lpstr>SECTORS</vt:lpstr>
      <vt:lpstr>YEARS</vt:lpstr>
      <vt:lpstr>PARTIAL CORRELATIONS</vt:lpstr>
      <vt:lpstr>ML MODELS</vt:lpstr>
      <vt:lpstr>UNBALANCED CLASSES</vt:lpstr>
      <vt:lpstr>FEATURE SELECTION</vt:lpstr>
      <vt:lpstr>FEATURE SELECTION</vt:lpstr>
      <vt:lpstr>FEATURE IMPORTANCE AND DECISION TREE</vt:lpstr>
      <vt:lpstr>MODEL COMPARISON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cp:lastModifiedBy>Francesco Amato</cp:lastModifiedBy>
  <cp:revision>213</cp:revision>
  <dcterms:modified xsi:type="dcterms:W3CDTF">2023-01-06T10:42:45Z</dcterms:modified>
</cp:coreProperties>
</file>